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75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9FB1C-7E7D-466A-B2F6-4D670933C6D0}" v="70" dt="2022-09-16T15:18:28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ves, Katie" userId="80c7767c-8877-483a-9f27-2901b11193d6" providerId="ADAL" clId="{193889F6-832F-41B6-ACBA-ED2EDEE35D48}"/>
    <pc:docChg chg="modSld">
      <pc:chgData name="Fives, Katie" userId="80c7767c-8877-483a-9f27-2901b11193d6" providerId="ADAL" clId="{193889F6-832F-41B6-ACBA-ED2EDEE35D48}" dt="2022-09-16T15:34:04.477" v="6" actId="1076"/>
      <pc:docMkLst>
        <pc:docMk/>
      </pc:docMkLst>
      <pc:sldChg chg="modSp mod">
        <pc:chgData name="Fives, Katie" userId="80c7767c-8877-483a-9f27-2901b11193d6" providerId="ADAL" clId="{193889F6-832F-41B6-ACBA-ED2EDEE35D48}" dt="2022-09-16T15:34:04.477" v="6" actId="1076"/>
        <pc:sldMkLst>
          <pc:docMk/>
          <pc:sldMk cId="2337755333" sldId="264"/>
        </pc:sldMkLst>
        <pc:spChg chg="mod">
          <ac:chgData name="Fives, Katie" userId="80c7767c-8877-483a-9f27-2901b11193d6" providerId="ADAL" clId="{193889F6-832F-41B6-ACBA-ED2EDEE35D48}" dt="2022-09-16T15:33:21.847" v="2" actId="14100"/>
          <ac:spMkLst>
            <pc:docMk/>
            <pc:sldMk cId="2337755333" sldId="264"/>
            <ac:spMk id="3" creationId="{D2A7DE5F-62DD-0981-1DEB-C409C14976EC}"/>
          </ac:spMkLst>
        </pc:spChg>
        <pc:picChg chg="mod">
          <ac:chgData name="Fives, Katie" userId="80c7767c-8877-483a-9f27-2901b11193d6" providerId="ADAL" clId="{193889F6-832F-41B6-ACBA-ED2EDEE35D48}" dt="2022-09-16T15:33:33.262" v="4" actId="1076"/>
          <ac:picMkLst>
            <pc:docMk/>
            <pc:sldMk cId="2337755333" sldId="264"/>
            <ac:picMk id="2" creationId="{9EDC58C5-792F-6B9F-30DB-2CDEDDBB42DF}"/>
          </ac:picMkLst>
        </pc:picChg>
        <pc:picChg chg="mod">
          <ac:chgData name="Fives, Katie" userId="80c7767c-8877-483a-9f27-2901b11193d6" providerId="ADAL" clId="{193889F6-832F-41B6-ACBA-ED2EDEE35D48}" dt="2022-09-16T15:34:04.477" v="6" actId="1076"/>
          <ac:picMkLst>
            <pc:docMk/>
            <pc:sldMk cId="2337755333" sldId="264"/>
            <ac:picMk id="6" creationId="{01D8F913-8476-3AB8-3A64-D01A727EC5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" y="0"/>
            <a:ext cx="12191999" cy="4905389"/>
            <a:chOff x="230351" y="4052549"/>
            <a:chExt cx="4426473" cy="74701"/>
          </a:xfrm>
        </p:grpSpPr>
        <p:sp>
          <p:nvSpPr>
            <p:cNvPr id="4" name="Rectangle 3"/>
            <p:cNvSpPr/>
            <p:nvPr userDrawn="1"/>
          </p:nvSpPr>
          <p:spPr>
            <a:xfrm>
              <a:off x="230351" y="4052549"/>
              <a:ext cx="1475491" cy="74701"/>
            </a:xfrm>
            <a:prstGeom prst="rect">
              <a:avLst/>
            </a:prstGeom>
            <a:solidFill>
              <a:srgbClr val="139C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181333" y="4052549"/>
              <a:ext cx="1475491" cy="74701"/>
            </a:xfrm>
            <a:prstGeom prst="rect">
              <a:avLst/>
            </a:prstGeom>
            <a:solidFill>
              <a:srgbClr val="FEBC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705842" y="4052549"/>
              <a:ext cx="1475491" cy="74701"/>
            </a:xfrm>
            <a:prstGeom prst="rect">
              <a:avLst/>
            </a:prstGeom>
            <a:solidFill>
              <a:srgbClr val="81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" name="Picture 1" descr="classroom.png"/>
          <p:cNvPicPr>
            <a:picLocks noChangeAspect="1"/>
          </p:cNvPicPr>
          <p:nvPr userDrawn="1"/>
        </p:nvPicPr>
        <p:blipFill rotWithShape="1">
          <a:blip r:embed="rId2" cstate="screen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309" t="513"/>
          <a:stretch/>
        </p:blipFill>
        <p:spPr>
          <a:xfrm>
            <a:off x="1" y="0"/>
            <a:ext cx="4064001" cy="4905389"/>
          </a:xfrm>
          <a:prstGeom prst="rect">
            <a:avLst/>
          </a:prstGeom>
        </p:spPr>
      </p:pic>
      <p:pic>
        <p:nvPicPr>
          <p:cNvPr id="3" name="Picture 2" descr="city.png"/>
          <p:cNvPicPr>
            <a:picLocks noChangeAspect="1"/>
          </p:cNvPicPr>
          <p:nvPr userDrawn="1"/>
        </p:nvPicPr>
        <p:blipFill rotWithShape="1">
          <a:blip r:embed="rId4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029" r="3325"/>
          <a:stretch/>
        </p:blipFill>
        <p:spPr>
          <a:xfrm>
            <a:off x="4064001" y="-25311"/>
            <a:ext cx="4063999" cy="4934625"/>
          </a:xfrm>
          <a:prstGeom prst="rect">
            <a:avLst/>
          </a:prstGeom>
        </p:spPr>
      </p:pic>
      <p:pic>
        <p:nvPicPr>
          <p:cNvPr id="6" name="Picture 5" descr="world.png"/>
          <p:cNvPicPr>
            <a:picLocks noChangeAspect="1"/>
          </p:cNvPicPr>
          <p:nvPr userDrawn="1"/>
        </p:nvPicPr>
        <p:blipFill rotWithShape="1">
          <a:blip r:embed="rId6" cstate="screen">
            <a:alphaModFix amt="2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263" r="18992"/>
          <a:stretch/>
        </p:blipFill>
        <p:spPr>
          <a:xfrm>
            <a:off x="8128000" y="-8137"/>
            <a:ext cx="4064001" cy="4913527"/>
          </a:xfrm>
          <a:prstGeom prst="rect">
            <a:avLst/>
          </a:prstGeom>
        </p:spPr>
      </p:pic>
      <p:pic>
        <p:nvPicPr>
          <p:cNvPr id="12" name="Picture 11" descr="circles.pn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91" y="0"/>
            <a:ext cx="11266776" cy="49053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683831" y="36105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787" y="4138943"/>
            <a:ext cx="35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Rockwell"/>
                <a:cs typeface="Rockwell"/>
              </a:rPr>
              <a:t>From</a:t>
            </a:r>
            <a:r>
              <a:rPr lang="en-US" sz="2400" b="0" baseline="0">
                <a:solidFill>
                  <a:schemeClr val="bg1"/>
                </a:solidFill>
                <a:latin typeface="Rockwell"/>
                <a:cs typeface="Rockwell"/>
              </a:rPr>
              <a:t> the Classroom.</a:t>
            </a:r>
            <a:endParaRPr lang="en-US" sz="2400" b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063999" y="4138944"/>
            <a:ext cx="406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Rockwell"/>
                <a:cs typeface="Rockwell"/>
              </a:rPr>
              <a:t>To the City.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0801" y="4138944"/>
            <a:ext cx="35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Rockwell"/>
                <a:cs typeface="Rockwell"/>
              </a:rPr>
              <a:t>To the</a:t>
            </a:r>
            <a:r>
              <a:rPr lang="en-US" sz="2400" b="0" baseline="0">
                <a:solidFill>
                  <a:schemeClr val="bg1"/>
                </a:solidFill>
                <a:latin typeface="Rockwell"/>
                <a:cs typeface="Rockwell"/>
              </a:rPr>
              <a:t> World.</a:t>
            </a:r>
            <a:endParaRPr lang="en-US" sz="2400" b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803011"/>
            <a:ext cx="12192000" cy="109977"/>
          </a:xfrm>
          <a:prstGeom prst="rect">
            <a:avLst/>
          </a:prstGeom>
          <a:solidFill>
            <a:srgbClr val="003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5349"/>
            <a:ext cx="12192000" cy="109977"/>
          </a:xfrm>
          <a:prstGeom prst="rect">
            <a:avLst/>
          </a:prstGeom>
          <a:solidFill>
            <a:srgbClr val="003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92" y="5201392"/>
            <a:ext cx="2870174" cy="12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9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5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C8710A-8AC8-48B7-A1E8-9F3130D90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044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976C3-5D92-46BA-BC91-733201D14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7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7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B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91CCEB2-5FF9-4AEE-B82C-CBB733007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1941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33C17-19BF-4AAA-9C1E-CBD1A20E2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7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tCBA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FFB81C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3239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ttCBA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FFB81C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416FD-1157-4AA1-8DA1-D8898F509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4" name="Picture 3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783" y="3037373"/>
            <a:ext cx="7487445" cy="747497"/>
          </a:xfrm>
        </p:spPr>
        <p:txBody>
          <a:bodyPr anchor="t">
            <a:normAutofit/>
          </a:bodyPr>
          <a:lstStyle>
            <a:lvl1pPr algn="l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Your journey starts here.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64863" y="3785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42172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801" y="2559753"/>
            <a:ext cx="7536841" cy="196448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333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From the Classroom.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4333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assroom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801" y="2559753"/>
            <a:ext cx="7536841" cy="196448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333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From the Classroom.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00669-4A8F-466E-9428-BC7DD5028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" y="6553482"/>
            <a:ext cx="1535728" cy="2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049490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assroom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976829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600938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63271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1"/>
            <a:ext cx="4383617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5818" y="6462686"/>
            <a:ext cx="553601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9A54D9D-62C2-DA43-80FE-0DF0DC706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793297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assroom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16739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16738" y="1352924"/>
            <a:ext cx="7012681" cy="4773240"/>
          </a:xfrm>
        </p:spPr>
        <p:txBody>
          <a:bodyPr/>
          <a:lstStyle>
            <a:lvl1pPr>
              <a:buClr>
                <a:srgbClr val="139CD3"/>
              </a:buClr>
              <a:defRPr/>
            </a:lvl1pPr>
            <a:lvl2pPr marL="990575" indent="-380990">
              <a:buClr>
                <a:srgbClr val="139CD3"/>
              </a:buClr>
              <a:buFont typeface="Arial"/>
              <a:buChar char="•"/>
              <a:defRPr/>
            </a:lvl2pPr>
            <a:lvl3pPr>
              <a:buClr>
                <a:srgbClr val="139CD3"/>
              </a:buClr>
              <a:defRPr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725423" y="270756"/>
            <a:ext cx="0" cy="824864"/>
          </a:xfrm>
          <a:prstGeom prst="line">
            <a:avLst/>
          </a:prstGeom>
          <a:ln w="19050" cmpd="sng">
            <a:solidFill>
              <a:srgbClr val="139C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921801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064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128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41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88625" y="401571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1108245" y="262399"/>
            <a:ext cx="9927927" cy="5412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>
                <a:solidFill>
                  <a:srgbClr val="139CD3"/>
                </a:solidFill>
                <a:latin typeface="Corbel"/>
                <a:cs typeface="Corbel"/>
              </a:rPr>
              <a:t>MAJORS</a:t>
            </a:r>
          </a:p>
        </p:txBody>
      </p:sp>
      <p:sp>
        <p:nvSpPr>
          <p:cNvPr id="13" name="Oval 12"/>
          <p:cNvSpPr/>
          <p:nvPr/>
        </p:nvSpPr>
        <p:spPr>
          <a:xfrm>
            <a:off x="171487" y="262399"/>
            <a:ext cx="849747" cy="849747"/>
          </a:xfrm>
          <a:prstGeom prst="ellipse">
            <a:avLst/>
          </a:prstGeom>
          <a:solidFill>
            <a:srgbClr val="139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3603" y="1510922"/>
            <a:ext cx="11395815" cy="2634209"/>
          </a:xfrm>
        </p:spPr>
        <p:txBody>
          <a:bodyPr>
            <a:normAutofit/>
          </a:bodyPr>
          <a:lstStyle>
            <a:lvl1pPr>
              <a:buClr>
                <a:srgbClr val="139CD3"/>
              </a:buClr>
              <a:defRPr sz="2267"/>
            </a:lvl1pPr>
            <a:lvl2pPr marL="990575" indent="-380990">
              <a:buClr>
                <a:srgbClr val="139CD3"/>
              </a:buClr>
              <a:buFont typeface="Arial"/>
              <a:buChar char="•"/>
              <a:defRPr sz="2267"/>
            </a:lvl2pPr>
            <a:lvl3pPr>
              <a:buClr>
                <a:srgbClr val="139CD3"/>
              </a:buClr>
              <a:defRPr sz="2267"/>
            </a:lvl3pPr>
            <a:lvl4pPr marL="2133547" indent="-304792">
              <a:buClr>
                <a:srgbClr val="139CD3"/>
              </a:buClr>
              <a:buFont typeface="Lucida Grande"/>
              <a:buChar char="-"/>
              <a:defRPr sz="2267"/>
            </a:lvl4pPr>
            <a:lvl5pPr marL="2743131" indent="-304792">
              <a:buClr>
                <a:srgbClr val="139CD3"/>
              </a:buClr>
              <a:buFont typeface="Lucida Grande"/>
              <a:buChar char="-"/>
              <a:defRPr sz="22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2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4" name="Picture 3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783" y="3037373"/>
            <a:ext cx="7487445" cy="747497"/>
          </a:xfrm>
        </p:spPr>
        <p:txBody>
          <a:bodyPr anchor="t">
            <a:normAutofit/>
          </a:bodyPr>
          <a:lstStyle>
            <a:lvl1pPr algn="l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Your journey starts here.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64863" y="3785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B0B95-5A6A-4177-9FF0-ECCE3E1066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0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410512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139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From the Classroom.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139CD3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90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ity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783" y="3037373"/>
            <a:ext cx="5360328" cy="747497"/>
          </a:xfrm>
        </p:spPr>
        <p:txBody>
          <a:bodyPr anchor="t">
            <a:normAutofit/>
          </a:bodyPr>
          <a:lstStyle>
            <a:lvl1pPr algn="l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3615299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ity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783" y="3037373"/>
            <a:ext cx="5360328" cy="747497"/>
          </a:xfrm>
        </p:spPr>
        <p:txBody>
          <a:bodyPr anchor="t">
            <a:normAutofit/>
          </a:bodyPr>
          <a:lstStyle>
            <a:lvl1pPr algn="l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To the City.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FEF9C-2240-4EB1-9025-245D0FFF2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" y="6553482"/>
            <a:ext cx="1535728" cy="2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2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1949569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ty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81D3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345454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81D3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1847705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81D3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1637026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81D3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27816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y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387879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36127" y="1352924"/>
            <a:ext cx="6160884" cy="4773240"/>
          </a:xfrm>
        </p:spPr>
        <p:txBody>
          <a:bodyPr/>
          <a:lstStyle>
            <a:lvl1pPr>
              <a:buClr>
                <a:srgbClr val="81D306"/>
              </a:buClr>
              <a:defRPr/>
            </a:lvl1pPr>
            <a:lvl2pPr marL="990575" indent="-380990">
              <a:buClr>
                <a:srgbClr val="81D306"/>
              </a:buClr>
              <a:buFont typeface="Arial"/>
              <a:buChar char="•"/>
              <a:defRPr/>
            </a:lvl2pPr>
            <a:lvl3pPr>
              <a:buClr>
                <a:srgbClr val="81D306"/>
              </a:buClr>
              <a:defRPr/>
            </a:lvl3pPr>
            <a:lvl4pPr marL="2133547" indent="-304792">
              <a:buClr>
                <a:srgbClr val="81D306"/>
              </a:buClr>
              <a:buFont typeface="Lucida Grande"/>
              <a:buChar char="-"/>
              <a:defRPr/>
            </a:lvl4pPr>
            <a:lvl5pPr marL="2743131" indent="-304792">
              <a:buClr>
                <a:srgbClr val="81D30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371122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A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</p:spTree>
    <p:extLst>
      <p:ext uri="{BB962C8B-B14F-4D97-AF65-F5344CB8AC3E}">
        <p14:creationId xmlns:p14="http://schemas.microsoft.com/office/powerpoint/2010/main" val="1464487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4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8128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1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</p:spTree>
    <p:extLst>
      <p:ext uri="{BB962C8B-B14F-4D97-AF65-F5344CB8AC3E}">
        <p14:creationId xmlns:p14="http://schemas.microsoft.com/office/powerpoint/2010/main" val="11630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81D3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5818" y="6462686"/>
            <a:ext cx="553601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9A54D9D-62C2-DA43-80FE-0DF0DC706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City.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81D306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890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8801" y="2891348"/>
            <a:ext cx="7536841" cy="105205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333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1514299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Section Hea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pic>
        <p:nvPicPr>
          <p:cNvPr id="5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136" y="0"/>
            <a:ext cx="6858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8801" y="2891348"/>
            <a:ext cx="7536841" cy="105205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333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To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B8B98-7755-4687-9D06-6F6B65711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" y="6553482"/>
            <a:ext cx="1535728" cy="2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1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1605043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rl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FEBC09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693883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01351" y="1352924"/>
            <a:ext cx="5528068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FEBC09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5528068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FEBC09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Picture 14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2846082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1021" y="1352924"/>
            <a:ext cx="3685259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3685259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8144160" y="1352924"/>
            <a:ext cx="3685259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2744981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16736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7012680" cy="820981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7012681" cy="4773240"/>
          </a:xfrm>
        </p:spPr>
        <p:txBody>
          <a:bodyPr/>
          <a:lstStyle>
            <a:lvl1pPr>
              <a:buClr>
                <a:srgbClr val="FEBC09"/>
              </a:buClr>
              <a:defRPr/>
            </a:lvl1pPr>
            <a:lvl2pPr marL="990575" indent="-380990">
              <a:buClr>
                <a:srgbClr val="FEBC09"/>
              </a:buClr>
              <a:buFont typeface="Arial"/>
              <a:buChar char="•"/>
              <a:defRPr/>
            </a:lvl2pPr>
            <a:lvl3pPr>
              <a:buClr>
                <a:srgbClr val="FEBC09"/>
              </a:buClr>
              <a:defRPr/>
            </a:lvl3pPr>
            <a:lvl4pPr marL="2133547" indent="-304792">
              <a:buClr>
                <a:srgbClr val="FEBC09"/>
              </a:buClr>
              <a:buFont typeface="Lucida Grande"/>
              <a:buChar char="-"/>
              <a:defRPr/>
            </a:lvl4pPr>
            <a:lvl5pPr marL="2743131" indent="-304792">
              <a:buClr>
                <a:srgbClr val="FEBC09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277399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BA Subdivider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9" name="Rectangle 8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7517" y="4280671"/>
            <a:ext cx="9927927" cy="2200024"/>
          </a:xfr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207518" y="3739433"/>
            <a:ext cx="9927927" cy="54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133" b="0" baseline="0">
                <a:solidFill>
                  <a:srgbClr val="FFB81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SECTION SUBDIVIDER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1ED7D-379A-408A-A283-0A473836D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0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4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8128001" y="1933903"/>
            <a:ext cx="0" cy="3568972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65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</p:spTree>
    <p:extLst>
      <p:ext uri="{BB962C8B-B14F-4D97-AF65-F5344CB8AC3E}">
        <p14:creationId xmlns:p14="http://schemas.microsoft.com/office/powerpoint/2010/main" val="2504969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FEBC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circ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2687"/>
            <a:ext cx="2426859" cy="39531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07874" y="6499021"/>
            <a:ext cx="244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Rockwell"/>
                <a:cs typeface="Rockwell"/>
              </a:rPr>
              <a:t>To the World.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1999" cy="6462685"/>
          </a:xfrm>
          <a:prstGeom prst="rect">
            <a:avLst/>
          </a:prstGeom>
          <a:solidFill>
            <a:srgbClr val="0A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4383617" cy="6462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79824" y="1769264"/>
            <a:ext cx="6749595" cy="175241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4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079824" y="3749154"/>
            <a:ext cx="6749595" cy="572903"/>
          </a:xfrm>
        </p:spPr>
        <p:txBody>
          <a:bodyPr>
            <a:normAutofit/>
          </a:bodyPr>
          <a:lstStyle>
            <a:lvl1pPr marL="0" indent="0">
              <a:buClr>
                <a:srgbClr val="139CD3"/>
              </a:buClr>
              <a:buNone/>
              <a:defRPr sz="2133">
                <a:solidFill>
                  <a:srgbClr val="FEBC09"/>
                </a:solidFill>
                <a:latin typeface="Corbel"/>
                <a:cs typeface="Corbel"/>
              </a:defRPr>
            </a:lvl1pPr>
            <a:lvl2pPr marL="609585" indent="0">
              <a:buClr>
                <a:srgbClr val="139CD3"/>
              </a:buClr>
              <a:buFont typeface="Arial"/>
              <a:buNone/>
              <a:defRPr/>
            </a:lvl2pPr>
            <a:lvl3pPr marL="1219170" indent="0">
              <a:buClr>
                <a:srgbClr val="139CD3"/>
              </a:buClr>
              <a:buNone/>
              <a:defRPr/>
            </a:lvl3pPr>
            <a:lvl4pPr marL="1828754" indent="0">
              <a:buClr>
                <a:srgbClr val="139CD3"/>
              </a:buClr>
              <a:buFont typeface="Lucida Grande"/>
              <a:buNone/>
              <a:defRPr/>
            </a:lvl4pPr>
            <a:lvl5pPr marL="2438339" indent="0">
              <a:buClr>
                <a:srgbClr val="139CD3"/>
              </a:buClr>
              <a:buFont typeface="Lucida Grande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920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02275" cy="6858000"/>
          </a:xfrm>
          <a:prstGeom prst="rect">
            <a:avLst/>
          </a:prstGeom>
          <a:solidFill>
            <a:srgbClr val="003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iStock-119564195.png"/>
          <p:cNvPicPr>
            <a:picLocks noChangeAspect="1"/>
          </p:cNvPicPr>
          <p:nvPr userDrawn="1"/>
        </p:nvPicPr>
        <p:blipFill rotWithShape="1">
          <a:blip r:embed="rId2" cstate="screen">
            <a:alphaModFix amt="2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7" y="-2"/>
            <a:ext cx="4502275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297793" y="6063560"/>
            <a:ext cx="218175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0" err="1">
                <a:solidFill>
                  <a:srgbClr val="003594"/>
                </a:solidFill>
                <a:latin typeface="Rockwell"/>
                <a:cs typeface="Rockwell"/>
              </a:rPr>
              <a:t>Facebook.com</a:t>
            </a:r>
            <a:r>
              <a:rPr lang="en-US" sz="1467" b="0">
                <a:solidFill>
                  <a:srgbClr val="003594"/>
                </a:solidFill>
                <a:latin typeface="Rockwell"/>
                <a:cs typeface="Rockwell"/>
              </a:rPr>
              <a:t>/</a:t>
            </a:r>
            <a:r>
              <a:rPr lang="en-US" sz="1467" b="0" err="1">
                <a:solidFill>
                  <a:srgbClr val="003594"/>
                </a:solidFill>
                <a:latin typeface="Rockwell"/>
                <a:cs typeface="Rockwell"/>
              </a:rPr>
              <a:t>PittCBA</a:t>
            </a:r>
            <a:endParaRPr lang="en-US" sz="1467" b="0">
              <a:solidFill>
                <a:srgbClr val="003594"/>
              </a:solidFill>
              <a:latin typeface="Rockwell"/>
              <a:cs typeface="Rockwell"/>
            </a:endParaRPr>
          </a:p>
        </p:txBody>
      </p:sp>
      <p:pic>
        <p:nvPicPr>
          <p:cNvPr id="15" name="Picture 14" descr="circles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388" y="30182"/>
            <a:ext cx="4263213" cy="685800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10698" y="6063561"/>
            <a:ext cx="148153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67" b="0">
                <a:solidFill>
                  <a:srgbClr val="003594"/>
                </a:solidFill>
                <a:latin typeface="Rockwell"/>
                <a:cs typeface="Rockwell"/>
              </a:rPr>
              <a:t>@</a:t>
            </a:r>
            <a:r>
              <a:rPr lang="en-US" sz="1467" b="0" err="1">
                <a:solidFill>
                  <a:srgbClr val="003594"/>
                </a:solidFill>
                <a:latin typeface="Rockwell"/>
                <a:cs typeface="Rockwell"/>
              </a:rPr>
              <a:t>PittBusiness</a:t>
            </a:r>
            <a:endParaRPr lang="en-US" sz="1467" b="0">
              <a:solidFill>
                <a:srgbClr val="003594"/>
              </a:solidFill>
              <a:latin typeface="Rockwell"/>
              <a:cs typeface="Rockwel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59299" y="6063561"/>
            <a:ext cx="156415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67" b="0">
                <a:solidFill>
                  <a:srgbClr val="003594"/>
                </a:solidFill>
                <a:latin typeface="Rockwell"/>
                <a:cs typeface="Rockwell"/>
              </a:rPr>
              <a:t>@</a:t>
            </a:r>
            <a:r>
              <a:rPr lang="en-US" sz="1467" b="0" err="1">
                <a:solidFill>
                  <a:srgbClr val="003594"/>
                </a:solidFill>
                <a:latin typeface="Rockwell"/>
                <a:cs typeface="Rockwell"/>
              </a:rPr>
              <a:t>Pitt_Business</a:t>
            </a:r>
            <a:endParaRPr lang="en-US" sz="1467" b="0">
              <a:solidFill>
                <a:srgbClr val="003594"/>
              </a:solidFill>
              <a:latin typeface="Rockwell"/>
              <a:cs typeface="Rockwel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316313" y="0"/>
            <a:ext cx="209176" cy="6858000"/>
            <a:chOff x="1897529" y="0"/>
            <a:chExt cx="343647" cy="5334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897529" y="0"/>
              <a:ext cx="343647" cy="1778000"/>
            </a:xfrm>
            <a:prstGeom prst="rect">
              <a:avLst/>
            </a:prstGeom>
            <a:solidFill>
              <a:srgbClr val="139C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897529" y="1778000"/>
              <a:ext cx="343647" cy="1778000"/>
            </a:xfrm>
            <a:prstGeom prst="rect">
              <a:avLst/>
            </a:prstGeom>
            <a:solidFill>
              <a:srgbClr val="81D3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1897529" y="3556000"/>
              <a:ext cx="343647" cy="1778000"/>
            </a:xfrm>
            <a:prstGeom prst="rect">
              <a:avLst/>
            </a:prstGeom>
            <a:solidFill>
              <a:srgbClr val="FEBC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9" name="Picture 18" descr="icon_FB.png"/>
          <p:cNvPicPr>
            <a:picLocks noChangeAspect="1"/>
          </p:cNvPicPr>
          <p:nvPr userDrawn="1"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70" y="6033355"/>
            <a:ext cx="378509" cy="378509"/>
          </a:xfrm>
          <a:prstGeom prst="rect">
            <a:avLst/>
          </a:prstGeom>
        </p:spPr>
      </p:pic>
      <p:pic>
        <p:nvPicPr>
          <p:cNvPr id="20" name="Picture 19" descr="icon_Insta.png"/>
          <p:cNvPicPr>
            <a:picLocks noChangeAspect="1"/>
          </p:cNvPicPr>
          <p:nvPr userDrawn="1"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651" y="6065541"/>
            <a:ext cx="378509" cy="376528"/>
          </a:xfrm>
          <a:prstGeom prst="rect">
            <a:avLst/>
          </a:prstGeom>
        </p:spPr>
      </p:pic>
      <p:pic>
        <p:nvPicPr>
          <p:cNvPr id="21" name="Picture 20" descr="icon_TW.png"/>
          <p:cNvPicPr>
            <a:picLocks noChangeAspect="1"/>
          </p:cNvPicPr>
          <p:nvPr userDrawn="1"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790" y="6063560"/>
            <a:ext cx="378509" cy="378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41" y="2639565"/>
            <a:ext cx="3660655" cy="1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5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52278" y="4195441"/>
            <a:ext cx="7487445" cy="747497"/>
          </a:xfrm>
        </p:spPr>
        <p:txBody>
          <a:bodyPr anchor="t">
            <a:normAutofit/>
          </a:bodyPr>
          <a:lstStyle>
            <a:lvl1pPr algn="ctr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Watch &amp; Learn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4863" y="3785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60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">
    <p:bg>
      <p:bgPr>
        <a:solidFill>
          <a:srgbClr val="0B0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487004"/>
          </a:xfrm>
        </p:spPr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52278" y="4195441"/>
            <a:ext cx="7487445" cy="747497"/>
          </a:xfrm>
        </p:spPr>
        <p:txBody>
          <a:bodyPr anchor="t">
            <a:normAutofit/>
          </a:bodyPr>
          <a:lstStyle>
            <a:lvl1pPr algn="ctr">
              <a:defRPr sz="3333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Watch &amp; Learn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4863" y="3785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C50D4-8E25-4173-B747-6389DBC49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B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2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B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5817"/>
            <a:ext cx="12192000" cy="39218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820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3" y="1352924"/>
            <a:ext cx="11505327" cy="4773240"/>
          </a:xfrm>
        </p:spPr>
        <p:txBody>
          <a:bodyPr/>
          <a:lstStyle>
            <a:lvl1pPr>
              <a:buClr>
                <a:srgbClr val="151B46"/>
              </a:buClr>
              <a:defRPr/>
            </a:lvl1pPr>
            <a:lvl2pPr marL="990575" indent="-380990">
              <a:buClr>
                <a:srgbClr val="151B46"/>
              </a:buClr>
              <a:buFont typeface="Arial"/>
              <a:buChar char="•"/>
              <a:defRPr/>
            </a:lvl2pPr>
            <a:lvl3pPr>
              <a:buClr>
                <a:srgbClr val="151B46"/>
              </a:buClr>
              <a:defRPr/>
            </a:lvl3pPr>
            <a:lvl4pPr marL="2133547" indent="-304792">
              <a:buClr>
                <a:srgbClr val="151B46"/>
              </a:buClr>
              <a:buFont typeface="Lucida Grande"/>
              <a:buChar char="-"/>
              <a:defRPr/>
            </a:lvl4pPr>
            <a:lvl5pPr marL="2743131" indent="-304792">
              <a:buClr>
                <a:srgbClr val="151B46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2777" y="270756"/>
            <a:ext cx="0" cy="824864"/>
          </a:xfrm>
          <a:prstGeom prst="line">
            <a:avLst/>
          </a:prstGeom>
          <a:ln w="19050" cmpd="sng">
            <a:solidFill>
              <a:srgbClr val="151B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129C29C-288D-4DA9-B813-49A281063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6561791"/>
            <a:ext cx="1344071" cy="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1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93" y="274639"/>
            <a:ext cx="11505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93" y="1600201"/>
            <a:ext cx="115053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826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fld id="{79A54D9D-62C2-DA43-80FE-0DF0DC706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733" b="0" i="0" kern="1200">
          <a:solidFill>
            <a:srgbClr val="151B46"/>
          </a:solidFill>
          <a:latin typeface="Rockwell"/>
          <a:ea typeface="+mj-ea"/>
          <a:cs typeface="Rockwel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Corbel"/>
          <a:ea typeface="+mn-ea"/>
          <a:cs typeface="Corbe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ba.pitt.edu/careers/student-career-development/alumni-connect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kaf226@pitt.edu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D1349D0-E2BC-EAB4-E9F6-30D76C700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E9CA9-8907-4632-F7EF-C288921A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35" y="2679859"/>
            <a:ext cx="10906949" cy="747497"/>
          </a:xfrm>
        </p:spPr>
        <p:txBody>
          <a:bodyPr>
            <a:noAutofit/>
          </a:bodyPr>
          <a:lstStyle/>
          <a:p>
            <a:r>
              <a:rPr lang="en-US" sz="5000" dirty="0"/>
              <a:t>Pitt Business Alumni-Connect </a:t>
            </a:r>
            <a:br>
              <a:rPr lang="en-US" sz="5400" dirty="0"/>
            </a:br>
            <a:r>
              <a:rPr lang="en-US" sz="3600" dirty="0">
                <a:solidFill>
                  <a:srgbClr val="FFC000"/>
                </a:solidFill>
              </a:rPr>
              <a:t>Instructions for Alumni Who </a:t>
            </a:r>
            <a:r>
              <a:rPr lang="en-US" sz="3600" u="sng" dirty="0">
                <a:solidFill>
                  <a:srgbClr val="FFC000"/>
                </a:solidFill>
              </a:rPr>
              <a:t>Do Not</a:t>
            </a:r>
            <a:r>
              <a:rPr lang="en-US" sz="3600" dirty="0">
                <a:solidFill>
                  <a:srgbClr val="FFC000"/>
                </a:solidFill>
              </a:rPr>
              <a:t> Have an Existing Handshake Account</a:t>
            </a:r>
          </a:p>
        </p:txBody>
      </p:sp>
    </p:spTree>
    <p:extLst>
      <p:ext uri="{BB962C8B-B14F-4D97-AF65-F5344CB8AC3E}">
        <p14:creationId xmlns:p14="http://schemas.microsoft.com/office/powerpoint/2010/main" val="350387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3" y="625560"/>
            <a:ext cx="7837433" cy="4773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1218565" lvl="2" indent="0">
              <a:buNone/>
            </a:pPr>
            <a:endParaRPr lang="en-US" sz="1800" b="1" dirty="0"/>
          </a:p>
          <a:p>
            <a:pPr marL="456565" indent="-456565"/>
            <a:r>
              <a:rPr lang="en-US" sz="1800" b="1" dirty="0"/>
              <a:t>Please view the Pitt Business Alumni-Connect Student &amp; Alumnus Handbook found on the Pitt College of Business Administration website for guidelines of what to do next once a student reaches out to you</a:t>
            </a:r>
            <a:endParaRPr lang="en-US" sz="1800" dirty="0"/>
          </a:p>
          <a:p>
            <a:pPr marL="989965" lvl="1" indent="-380365"/>
            <a:r>
              <a:rPr lang="en-US" sz="1800" dirty="0"/>
              <a:t>The handbook can be found using this URL: </a:t>
            </a:r>
            <a:r>
              <a:rPr lang="en-US" sz="1800" dirty="0">
                <a:hlinkClick r:id="rId2"/>
              </a:rPr>
              <a:t>https://cba.pitt.edu/careers/student-career-development/alumni-connect/</a:t>
            </a:r>
            <a:endParaRPr lang="en-US" sz="1800" b="1" dirty="0"/>
          </a:p>
          <a:p>
            <a:pPr marL="989330" lvl="1" indent="-456565"/>
            <a:endParaRPr lang="en-US" sz="1800" dirty="0"/>
          </a:p>
          <a:p>
            <a:pPr marL="0" indent="0">
              <a:buNone/>
            </a:pPr>
            <a:endParaRPr lang="en-US" sz="2650" dirty="0"/>
          </a:p>
          <a:p>
            <a:pPr marL="0" indent="0">
              <a:buNone/>
            </a:pPr>
            <a:endParaRPr lang="en-US" sz="2650" dirty="0"/>
          </a:p>
          <a:p>
            <a:pPr marL="456565" indent="-456565"/>
            <a:endParaRPr lang="en-US" sz="2650" dirty="0"/>
          </a:p>
          <a:p>
            <a:pPr marL="1123950" lvl="1" indent="-514350">
              <a:buAutoNum type="arabicPeriod"/>
            </a:pPr>
            <a:endParaRPr lang="en-US" sz="2650" dirty="0"/>
          </a:p>
          <a:p>
            <a:pPr marL="1523365" lvl="2" indent="-304165"/>
            <a:endParaRPr lang="en-US" sz="2650" dirty="0"/>
          </a:p>
        </p:txBody>
      </p:sp>
    </p:spTree>
    <p:extLst>
      <p:ext uri="{BB962C8B-B14F-4D97-AF65-F5344CB8AC3E}">
        <p14:creationId xmlns:p14="http://schemas.microsoft.com/office/powerpoint/2010/main" val="362475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Getting Started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dirty="0"/>
              <a:t>If you don’t have a Handshake account or don’t remember if you have one, that’s okay!</a:t>
            </a:r>
          </a:p>
          <a:p>
            <a:pPr marL="989330" lvl="1" indent="-456565"/>
            <a:r>
              <a:rPr lang="en-US" sz="1800" dirty="0"/>
              <a:t>Contact Katie Fives, Career Development Assistant, at </a:t>
            </a:r>
            <a:r>
              <a:rPr lang="en-US" sz="1800" dirty="0">
                <a:hlinkClick r:id="rId2"/>
              </a:rPr>
              <a:t>kaf226@pitt.edu</a:t>
            </a:r>
            <a:endParaRPr lang="en-US" sz="1800" dirty="0"/>
          </a:p>
          <a:p>
            <a:pPr marL="1522730" lvl="2" indent="-456565"/>
            <a:r>
              <a:rPr lang="en-US" sz="1800" dirty="0"/>
              <a:t>Katie will create a Handshake account for you</a:t>
            </a:r>
          </a:p>
          <a:p>
            <a:pPr marL="1522730" lvl="2" indent="-456565"/>
            <a:r>
              <a:rPr lang="en-US" sz="1800" dirty="0"/>
              <a:t>In your email to Katie, please include the preferred email address that you want to use for your Handshake account </a:t>
            </a:r>
          </a:p>
          <a:p>
            <a:pPr marL="2132330" lvl="3" indent="-456565"/>
            <a:r>
              <a:rPr lang="en-US" sz="1800" dirty="0"/>
              <a:t>Please make sure that it is an email address you have access to and frequently use</a:t>
            </a:r>
          </a:p>
          <a:p>
            <a:pPr marL="609600" lvl="1" indent="0">
              <a:buNone/>
            </a:pPr>
            <a:endParaRPr lang="en-US" sz="2650" dirty="0"/>
          </a:p>
          <a:p>
            <a:pPr marL="1523365" lvl="2" indent="-304165">
              <a:buFont typeface="Arial"/>
              <a:buChar char="•"/>
            </a:pPr>
            <a:endParaRPr lang="en-US" sz="2650" dirty="0"/>
          </a:p>
        </p:txBody>
      </p:sp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43ED48EB-99FF-38EE-FC76-8689868CD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790" y="2048024"/>
            <a:ext cx="4099931" cy="21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2" y="274639"/>
            <a:ext cx="10782057" cy="820981"/>
          </a:xfrm>
        </p:spPr>
        <p:txBody>
          <a:bodyPr>
            <a:normAutofit/>
          </a:bodyPr>
          <a:lstStyle/>
          <a:p>
            <a:r>
              <a:rPr lang="en-US" dirty="0"/>
              <a:t>Step 2: Confirming Your Handshake Account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dirty="0"/>
              <a:t>After Katie creates a new Handshake account for you, you will receive email from Handshake with the subject line "You Have Been Invited to Handshake'</a:t>
            </a:r>
          </a:p>
          <a:p>
            <a:pPr marL="456565" indent="-456565"/>
            <a:r>
              <a:rPr lang="en-US" sz="1800" dirty="0"/>
              <a:t>Click 'Confirm My Account'</a:t>
            </a:r>
          </a:p>
          <a:p>
            <a:pPr marL="456565" indent="-456565"/>
            <a:r>
              <a:rPr lang="en-US" sz="1800" dirty="0"/>
              <a:t>Set your password</a:t>
            </a:r>
          </a:p>
          <a:p>
            <a:pPr marL="0" indent="0">
              <a:buNone/>
            </a:pPr>
            <a:endParaRPr lang="en-US" sz="2650" dirty="0"/>
          </a:p>
          <a:p>
            <a:pPr marL="456565" indent="-456565"/>
            <a:endParaRPr lang="en-US" sz="2650" dirty="0"/>
          </a:p>
          <a:p>
            <a:pPr marL="1123950" lvl="1" indent="-514350">
              <a:buAutoNum type="arabicPeriod"/>
            </a:pPr>
            <a:endParaRPr lang="en-US" sz="2650" dirty="0"/>
          </a:p>
          <a:p>
            <a:pPr marL="1523365" lvl="2" indent="-304165"/>
            <a:endParaRPr lang="en-US" sz="2650" dirty="0"/>
          </a:p>
        </p:txBody>
      </p:sp>
      <p:pic>
        <p:nvPicPr>
          <p:cNvPr id="2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D28E96E-1B83-079B-952A-BA2FBD829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0" t="27361" r="23051" b="-629"/>
          <a:stretch/>
        </p:blipFill>
        <p:spPr>
          <a:xfrm>
            <a:off x="7913417" y="1447079"/>
            <a:ext cx="2779266" cy="27334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CD08BA-A951-A493-700B-EC3645636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58" t="22012" r="6780" b="22642"/>
          <a:stretch/>
        </p:blipFill>
        <p:spPr>
          <a:xfrm>
            <a:off x="8629883" y="4044175"/>
            <a:ext cx="2844415" cy="18724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07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3" y="274639"/>
            <a:ext cx="8617362" cy="820981"/>
          </a:xfrm>
        </p:spPr>
        <p:txBody>
          <a:bodyPr>
            <a:normAutofit/>
          </a:bodyPr>
          <a:lstStyle/>
          <a:p>
            <a:r>
              <a:rPr lang="en-US" dirty="0"/>
              <a:t>Step 2: Logging into Handshake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dirty="0"/>
              <a:t>Once your password is set, you will see a green bar that says ‘Account Confirmed’</a:t>
            </a:r>
          </a:p>
          <a:p>
            <a:pPr marL="456565" indent="-456565"/>
            <a:r>
              <a:rPr lang="en-US" sz="1800" dirty="0"/>
              <a:t>Log in using your information using the link that says ‘Or log in using your Handshake credentials’</a:t>
            </a:r>
          </a:p>
          <a:p>
            <a:pPr marL="989965" lvl="1" indent="-380365"/>
            <a:r>
              <a:rPr lang="en-US" sz="1800" dirty="0"/>
              <a:t>Use the email you gave to Katie, not a pitt.edu email</a:t>
            </a:r>
          </a:p>
          <a:p>
            <a:pPr marL="989965" lvl="1" indent="-380365"/>
            <a:r>
              <a:rPr lang="en-US" sz="1800" dirty="0"/>
              <a:t>Use the password you just set</a:t>
            </a:r>
          </a:p>
          <a:p>
            <a:pPr marL="0" indent="0">
              <a:buNone/>
            </a:pPr>
            <a:endParaRPr lang="en-US" sz="2650" dirty="0"/>
          </a:p>
          <a:p>
            <a:pPr marL="456565" indent="-456565"/>
            <a:endParaRPr lang="en-US" sz="2650" dirty="0"/>
          </a:p>
          <a:p>
            <a:pPr marL="1123950" lvl="1" indent="-514350">
              <a:buAutoNum type="arabicPeriod"/>
            </a:pPr>
            <a:endParaRPr lang="en-US" sz="2650" dirty="0"/>
          </a:p>
          <a:p>
            <a:pPr marL="1523365" lvl="2" indent="-304165"/>
            <a:endParaRPr lang="en-US" sz="2650" dirty="0"/>
          </a:p>
        </p:txBody>
      </p:sp>
      <p:pic>
        <p:nvPicPr>
          <p:cNvPr id="5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AE33219-CF0E-8987-D27C-BB0A929AF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56" t="7547" r="15593" b="-629"/>
          <a:stretch/>
        </p:blipFill>
        <p:spPr>
          <a:xfrm>
            <a:off x="7577252" y="1357196"/>
            <a:ext cx="4369155" cy="2563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0C40A7-6BB6-EF07-0D00-4F96669B23F4}"/>
              </a:ext>
            </a:extLst>
          </p:cNvPr>
          <p:cNvSpPr/>
          <p:nvPr/>
        </p:nvSpPr>
        <p:spPr>
          <a:xfrm>
            <a:off x="10508166" y="2720897"/>
            <a:ext cx="886522" cy="31966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975A466-4B18-4BA1-2AD4-8C2D0D6F3809}"/>
              </a:ext>
            </a:extLst>
          </p:cNvPr>
          <p:cNvSpPr/>
          <p:nvPr/>
        </p:nvSpPr>
        <p:spPr>
          <a:xfrm>
            <a:off x="9473080" y="2636832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873700A-CA9E-DED1-BC29-44EAF83A7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68" t="11111" r="10725" b="9357"/>
          <a:stretch/>
        </p:blipFill>
        <p:spPr>
          <a:xfrm>
            <a:off x="7937500" y="3341255"/>
            <a:ext cx="2264541" cy="24806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3" y="274639"/>
            <a:ext cx="8239804" cy="820981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Step 3: What to do once in Handshake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dirty="0"/>
              <a:t>Once logged in you will be taken to a welcome screen</a:t>
            </a:r>
          </a:p>
          <a:p>
            <a:pPr marL="989965" lvl="1" indent="-380365"/>
            <a:r>
              <a:rPr lang="en-US" sz="1800" dirty="0"/>
              <a:t>Enter the month and year you graduated </a:t>
            </a:r>
          </a:p>
          <a:p>
            <a:pPr marL="989965" lvl="1" indent="-380365"/>
            <a:r>
              <a:rPr lang="en-US" sz="1800" dirty="0"/>
              <a:t>Click 'Get Started'</a:t>
            </a:r>
          </a:p>
          <a:p>
            <a:pPr marL="456565" indent="-456565"/>
            <a:r>
              <a:rPr lang="en-US" sz="1800" dirty="0"/>
              <a:t>The next screen will ask you to join 'Community' - click 'Done' </a:t>
            </a:r>
          </a:p>
          <a:p>
            <a:pPr marL="989965" lvl="1" indent="-380365"/>
            <a:r>
              <a:rPr lang="en-US" sz="1800" b="1" i="1" dirty="0">
                <a:solidFill>
                  <a:srgbClr val="FFC000"/>
                </a:solidFill>
              </a:rPr>
              <a:t>*Selecting 'Community' will ensure that the students will be able to view and search for your profile on Handshake </a:t>
            </a:r>
          </a:p>
          <a:p>
            <a:pPr marL="0" indent="0">
              <a:buNone/>
            </a:pPr>
            <a:endParaRPr lang="en-US" sz="2650" dirty="0"/>
          </a:p>
          <a:p>
            <a:pPr marL="456565" indent="-456565"/>
            <a:endParaRPr lang="en-US" sz="2650" dirty="0"/>
          </a:p>
          <a:p>
            <a:pPr marL="1123950" lvl="1" indent="-514350">
              <a:buAutoNum type="arabicPeriod"/>
            </a:pPr>
            <a:endParaRPr lang="en-US" sz="2650" dirty="0"/>
          </a:p>
          <a:p>
            <a:pPr marL="1523365" lvl="2" indent="-304165"/>
            <a:endParaRPr lang="en-US" sz="2650" dirty="0"/>
          </a:p>
        </p:txBody>
      </p:sp>
      <p:pic>
        <p:nvPicPr>
          <p:cNvPr id="2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DC58C5-792F-6B9F-30DB-2CDEDDBB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9" t="5021" r="33784" b="27615"/>
          <a:stretch/>
        </p:blipFill>
        <p:spPr>
          <a:xfrm>
            <a:off x="7822664" y="992371"/>
            <a:ext cx="3843310" cy="26756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1D8F913-8476-3AB8-3A64-D01A727EC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7" t="10063" r="30847" b="27044"/>
          <a:stretch/>
        </p:blipFill>
        <p:spPr>
          <a:xfrm>
            <a:off x="8094509" y="3558634"/>
            <a:ext cx="3299619" cy="2941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75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Step 4: Updating Your Profile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dirty="0"/>
              <a:t>At this point you'll be creating your profile</a:t>
            </a:r>
          </a:p>
          <a:p>
            <a:pPr marL="989965" lvl="1" indent="-380365"/>
            <a:r>
              <a:rPr lang="en-US" sz="1800" dirty="0"/>
              <a:t>It is up to you how much you want to add or skip. If you want to use Handshake to look for jobs, then add a lot, otherwise, skip down to 'Are you in any clubs or organizations'</a:t>
            </a:r>
          </a:p>
          <a:p>
            <a:pPr marL="989965" lvl="1" indent="-380365"/>
            <a:r>
              <a:rPr lang="en-US" sz="1800" dirty="0"/>
              <a:t>Type in</a:t>
            </a:r>
            <a:r>
              <a:rPr lang="en-US" sz="1800" b="1" dirty="0"/>
              <a:t> “Pitt Business Alumni-Connect”</a:t>
            </a:r>
          </a:p>
          <a:p>
            <a:pPr marL="1523365" lvl="2" indent="-304165"/>
            <a:r>
              <a:rPr lang="en-US" sz="1800" dirty="0"/>
              <a:t>This will allow students to find you and connect with you </a:t>
            </a:r>
          </a:p>
          <a:p>
            <a:pPr marL="2285365" lvl="3" indent="-457200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FFC000"/>
                </a:solidFill>
              </a:rPr>
              <a:t>(*Please be sure to type this in exactly as shown. Otherwise, students will not be able to find you on Handshake.)</a:t>
            </a:r>
            <a:endParaRPr lang="en-US" sz="1800" dirty="0"/>
          </a:p>
          <a:p>
            <a:pPr marL="1523365" lvl="2" indent="-304165"/>
            <a:r>
              <a:rPr lang="en-US" sz="1800" dirty="0"/>
              <a:t>Click 'Submit' at the bottom of the screen</a:t>
            </a:r>
          </a:p>
          <a:p>
            <a:pPr marL="0" indent="0">
              <a:buNone/>
            </a:pPr>
            <a:endParaRPr lang="en-US" sz="2650" dirty="0"/>
          </a:p>
          <a:p>
            <a:pPr marL="456565" indent="-456565"/>
            <a:endParaRPr lang="en-US" sz="2650" dirty="0"/>
          </a:p>
          <a:p>
            <a:pPr marL="1123950" lvl="1" indent="-514350">
              <a:buAutoNum type="arabicPeriod"/>
            </a:pPr>
            <a:endParaRPr lang="en-US" sz="2650" dirty="0"/>
          </a:p>
          <a:p>
            <a:pPr marL="1523365" lvl="2" indent="-304165"/>
            <a:endParaRPr lang="en-US" sz="2650" dirty="0"/>
          </a:p>
        </p:txBody>
      </p:sp>
      <p:pic>
        <p:nvPicPr>
          <p:cNvPr id="5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D05902-97E2-0D1A-ECAD-7616AB57D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9" t="4720" r="24746" b="-5031"/>
          <a:stretch/>
        </p:blipFill>
        <p:spPr>
          <a:xfrm>
            <a:off x="8432180" y="395444"/>
            <a:ext cx="2900466" cy="2549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901221-3ED5-7CE5-A501-E2C9FB904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93" t="4403" r="13898" b="27673"/>
          <a:stretch/>
        </p:blipFill>
        <p:spPr>
          <a:xfrm>
            <a:off x="7651595" y="3587441"/>
            <a:ext cx="3950702" cy="20593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1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3" y="274639"/>
            <a:ext cx="8267738" cy="820981"/>
          </a:xfrm>
        </p:spPr>
        <p:txBody>
          <a:bodyPr>
            <a:normAutofit/>
          </a:bodyPr>
          <a:lstStyle/>
          <a:p>
            <a:r>
              <a:rPr lang="en-US" sz="3700" dirty="0"/>
              <a:t>Step 4: Updating Your Profile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dirty="0"/>
              <a:t>You will be taken to the screen on the right</a:t>
            </a:r>
          </a:p>
          <a:p>
            <a:pPr marL="456565" indent="-456565"/>
            <a:r>
              <a:rPr lang="en-US" sz="1800" dirty="0"/>
              <a:t>To add your work experiences, click on the initials in the top right corner of your screen and click 'My Profile'</a:t>
            </a:r>
          </a:p>
          <a:p>
            <a:pPr marL="0" indent="0">
              <a:buNone/>
            </a:pPr>
            <a:endParaRPr lang="en-US" sz="2650" dirty="0"/>
          </a:p>
          <a:p>
            <a:pPr marL="456565" indent="-456565"/>
            <a:endParaRPr lang="en-US" sz="2650" dirty="0"/>
          </a:p>
          <a:p>
            <a:pPr marL="1123950" lvl="1" indent="-514350">
              <a:buAutoNum type="arabicPeriod"/>
            </a:pPr>
            <a:endParaRPr lang="en-US" sz="2650" dirty="0"/>
          </a:p>
          <a:p>
            <a:pPr marL="1523365" lvl="2" indent="-304165"/>
            <a:endParaRPr lang="en-US" sz="2650" dirty="0"/>
          </a:p>
        </p:txBody>
      </p:sp>
      <p:pic>
        <p:nvPicPr>
          <p:cNvPr id="6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854AEC85-870B-B38F-67FA-23C460B73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1" r="-171" b="-316"/>
          <a:stretch/>
        </p:blipFill>
        <p:spPr>
          <a:xfrm>
            <a:off x="6183350" y="3271489"/>
            <a:ext cx="5447375" cy="27211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D097EC-4B25-5CF6-2E8F-161C262832BB}"/>
              </a:ext>
            </a:extLst>
          </p:cNvPr>
          <p:cNvSpPr/>
          <p:nvPr/>
        </p:nvSpPr>
        <p:spPr>
          <a:xfrm>
            <a:off x="10889166" y="3399263"/>
            <a:ext cx="459059" cy="1988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2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3" y="274639"/>
            <a:ext cx="8012805" cy="820981"/>
          </a:xfrm>
        </p:spPr>
        <p:txBody>
          <a:bodyPr>
            <a:normAutofit/>
          </a:bodyPr>
          <a:lstStyle/>
          <a:p>
            <a:r>
              <a:rPr lang="en-US" sz="3700" dirty="0"/>
              <a:t>Step 4: Updating Your Profile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dirty="0"/>
              <a:t>This screen is like a LinkedIn profile, and you can add as much or as little as you want</a:t>
            </a:r>
          </a:p>
          <a:p>
            <a:pPr marL="989965" lvl="1" indent="-380365"/>
            <a:r>
              <a:rPr lang="en-US" sz="1800" dirty="0"/>
              <a:t>The more you add, the more the students can learn about you and decide whether you could both be a good fit for one another </a:t>
            </a:r>
          </a:p>
          <a:p>
            <a:pPr marL="989965" lvl="1" indent="-380365"/>
            <a:r>
              <a:rPr lang="en-US" sz="1800" dirty="0"/>
              <a:t>‘Work &amp; Volunteer Experience’ is where you add your past and current work information</a:t>
            </a:r>
          </a:p>
          <a:p>
            <a:pPr marL="989965" lvl="1" indent="-380365"/>
            <a:r>
              <a:rPr lang="en-US" sz="1800" dirty="0"/>
              <a:t>You can also upload a resume to make this faster</a:t>
            </a:r>
          </a:p>
          <a:p>
            <a:pPr marL="0" indent="0">
              <a:buNone/>
            </a:pPr>
            <a:endParaRPr lang="en-US" sz="2650" dirty="0"/>
          </a:p>
          <a:p>
            <a:pPr marL="0" indent="0">
              <a:buNone/>
            </a:pPr>
            <a:endParaRPr lang="en-US" sz="2650" dirty="0"/>
          </a:p>
          <a:p>
            <a:pPr marL="456565" indent="-456565"/>
            <a:endParaRPr lang="en-US" sz="2650" dirty="0"/>
          </a:p>
          <a:p>
            <a:pPr marL="1123950" lvl="1" indent="-514350">
              <a:buAutoNum type="arabicPeriod"/>
            </a:pPr>
            <a:endParaRPr lang="en-US" sz="2650" dirty="0"/>
          </a:p>
          <a:p>
            <a:pPr marL="1523365" lvl="2" indent="-304165"/>
            <a:endParaRPr lang="en-US" sz="2650" dirty="0"/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45A644-CDD8-3A49-721E-C6032026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8" t="12579" r="25424" b="-629"/>
          <a:stretch/>
        </p:blipFill>
        <p:spPr>
          <a:xfrm>
            <a:off x="7806860" y="1327383"/>
            <a:ext cx="4071138" cy="38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0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7DE5F-62DD-0981-1DEB-C409C149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16D-81C4-5DE4-F09A-F1ADC98D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3" y="1352924"/>
            <a:ext cx="5280864" cy="4773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1800" b="1" dirty="0"/>
              <a:t>Your profile is complete!</a:t>
            </a:r>
          </a:p>
          <a:p>
            <a:pPr marL="456565" indent="-456565"/>
            <a:r>
              <a:rPr lang="en-US" sz="1800" dirty="0"/>
              <a:t>This is what the students will see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endParaRPr lang="en-US" sz="1800" dirty="0"/>
          </a:p>
          <a:p>
            <a:pPr marL="989330" lvl="1" indent="-456565"/>
            <a:r>
              <a:rPr lang="en-US" sz="1800" dirty="0"/>
              <a:t>Students will do the initial contacting through Handshake messages</a:t>
            </a:r>
          </a:p>
          <a:p>
            <a:pPr marL="989965" lvl="1" indent="-380365"/>
            <a:r>
              <a:rPr lang="en-US" sz="1800" dirty="0"/>
              <a:t>Watch for messages on Handshake from students </a:t>
            </a:r>
          </a:p>
          <a:p>
            <a:pPr marL="1523365" lvl="2" indent="-304165"/>
            <a:r>
              <a:rPr lang="en-US" sz="1800" dirty="0"/>
              <a:t>You can also receive emails from Handshake that will notify you when someone messages you</a:t>
            </a:r>
            <a:endParaRPr lang="en-US" sz="1800" b="1" dirty="0"/>
          </a:p>
          <a:p>
            <a:pPr marL="989330" lvl="1" indent="-456565"/>
            <a:r>
              <a:rPr lang="en-US" sz="1800" dirty="0"/>
              <a:t>At that point, it is up to you if you wish to move the conversation to your email or personal phone </a:t>
            </a:r>
          </a:p>
          <a:p>
            <a:pPr marL="1218565" lvl="2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2650" dirty="0"/>
          </a:p>
          <a:p>
            <a:pPr marL="0" indent="0">
              <a:buNone/>
            </a:pPr>
            <a:endParaRPr lang="en-US" sz="2650" dirty="0"/>
          </a:p>
          <a:p>
            <a:pPr marL="456565" indent="-456565"/>
            <a:endParaRPr lang="en-US" sz="2650" dirty="0"/>
          </a:p>
          <a:p>
            <a:pPr marL="1123950" lvl="1" indent="-514350">
              <a:buAutoNum type="arabicPeriod"/>
            </a:pPr>
            <a:endParaRPr lang="en-US" sz="2650" dirty="0"/>
          </a:p>
          <a:p>
            <a:pPr marL="1523365" lvl="2" indent="-304165"/>
            <a:endParaRPr lang="en-US" sz="2650" dirty="0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0D3410C-FB7D-071A-7E66-E80DF2619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8" r="-339" b="-629"/>
          <a:stretch/>
        </p:blipFill>
        <p:spPr>
          <a:xfrm>
            <a:off x="6095493" y="1987127"/>
            <a:ext cx="5716864" cy="28885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172599"/>
      </p:ext>
    </p:extLst>
  </p:cSld>
  <p:clrMapOvr>
    <a:masterClrMapping/>
  </p:clrMapOvr>
</p:sld>
</file>

<file path=ppt/theme/theme1.xml><?xml version="1.0" encoding="utf-8"?>
<a:theme xmlns:a="http://schemas.openxmlformats.org/drawingml/2006/main" name="HDC_Template">
  <a:themeElements>
    <a:clrScheme name="New Brand">
      <a:dk1>
        <a:sysClr val="windowText" lastClr="000000"/>
      </a:dk1>
      <a:lt1>
        <a:sysClr val="window" lastClr="FFFFFF"/>
      </a:lt1>
      <a:dk2>
        <a:srgbClr val="00359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5F646A5BC87242874579B58F5DB15B" ma:contentTypeVersion="16" ma:contentTypeDescription="Create a new document." ma:contentTypeScope="" ma:versionID="9f6a796f1ceaceb4e3abf36eb4ff85d1">
  <xsd:schema xmlns:xsd="http://www.w3.org/2001/XMLSchema" xmlns:xs="http://www.w3.org/2001/XMLSchema" xmlns:p="http://schemas.microsoft.com/office/2006/metadata/properties" xmlns:ns2="87d2f315-c5dd-48b9-b8f9-dc614fca9f94" xmlns:ns3="804148e4-9795-4d31-b2f2-042795d54685" targetNamespace="http://schemas.microsoft.com/office/2006/metadata/properties" ma:root="true" ma:fieldsID="7d83201039e084c14e2a2068eb68612a" ns2:_="" ns3:_="">
    <xsd:import namespace="87d2f315-c5dd-48b9-b8f9-dc614fca9f94"/>
    <xsd:import namespace="804148e4-9795-4d31-b2f2-042795d546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2f315-c5dd-48b9-b8f9-dc614fca9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90debd-ee09-4e04-a4c4-812a7ed26d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148e4-9795-4d31-b2f2-042795d5468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540cd4-bf78-4d9c-87f0-add31237cb7a}" ma:internalName="TaxCatchAll" ma:showField="CatchAllData" ma:web="804148e4-9795-4d31-b2f2-042795d546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d2f315-c5dd-48b9-b8f9-dc614fca9f94">
      <Terms xmlns="http://schemas.microsoft.com/office/infopath/2007/PartnerControls"/>
    </lcf76f155ced4ddcb4097134ff3c332f>
    <TaxCatchAll xmlns="804148e4-9795-4d31-b2f2-042795d54685" xsi:nil="true"/>
    <SharedWithUsers xmlns="804148e4-9795-4d31-b2f2-042795d54685">
      <UserInfo>
        <DisplayName>Meaner, Christopher M</DisplayName>
        <AccountId>11</AccountId>
        <AccountType/>
      </UserInfo>
      <UserInfo>
        <DisplayName>Slater, Katya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A752335-DA4C-400A-9AB5-D3D7350C9B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B98DEA-B658-49C0-8DE9-05D3513461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2f315-c5dd-48b9-b8f9-dc614fca9f94"/>
    <ds:schemaRef ds:uri="804148e4-9795-4d31-b2f2-042795d54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DE0740-68D4-4F50-848C-FD912DF379C2}">
  <ds:schemaRefs>
    <ds:schemaRef ds:uri="http://schemas.openxmlformats.org/package/2006/metadata/core-properties"/>
    <ds:schemaRef ds:uri="http://purl.org/dc/elements/1.1/"/>
    <ds:schemaRef ds:uri="8f75f0cd-dda8-40fc-9a8b-d89baaf2c7af"/>
    <ds:schemaRef ds:uri="http://purl.org/dc/terms/"/>
    <ds:schemaRef ds:uri="http://schemas.microsoft.com/office/infopath/2007/PartnerControls"/>
    <ds:schemaRef ds:uri="ac27d706-3e3a-4bdb-8292-5b81d754fdb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87d2f315-c5dd-48b9-b8f9-dc614fca9f94"/>
    <ds:schemaRef ds:uri="804148e4-9795-4d31-b2f2-042795d546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621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Lucida Grande</vt:lpstr>
      <vt:lpstr>Rockwell</vt:lpstr>
      <vt:lpstr>HDC_Template</vt:lpstr>
      <vt:lpstr>Pitt Business Alumni-Connect  Instructions for Alumni Who Do Not Have an Existing Handshake Account</vt:lpstr>
      <vt:lpstr>Step 1: Getting Started  </vt:lpstr>
      <vt:lpstr>Step 2: Confirming Your Handshake Account </vt:lpstr>
      <vt:lpstr>Step 2: Logging into Handshake </vt:lpstr>
      <vt:lpstr>Step 3: What to do once in Handshake </vt:lpstr>
      <vt:lpstr>Step 4: Updating Your Profile</vt:lpstr>
      <vt:lpstr>Step 4: Updating Your Profile</vt:lpstr>
      <vt:lpstr>Step 4: Updating Your Profile</vt:lpstr>
      <vt:lpstr>Next Steps 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Druga, Jessica</dc:creator>
  <cp:lastModifiedBy>Fives, Katie</cp:lastModifiedBy>
  <cp:revision>362</cp:revision>
  <dcterms:created xsi:type="dcterms:W3CDTF">2022-06-22T12:02:26Z</dcterms:created>
  <dcterms:modified xsi:type="dcterms:W3CDTF">2022-09-16T15:34:16Z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0x0101003E5F646A5BC87242874579B58F5DB15B</vt:lpwstr>
  </property>
  <property fmtid="{D5CDD505-2E9C-101B-9397-08002B2CF9AE}" pid="3" name="MediaServiceImageTags">
    <vt:lpwstr/>
  </property>
</Properties>
</file>